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52" r:id="rId10"/>
    <p:sldId id="353" r:id="rId11"/>
    <p:sldId id="359" r:id="rId12"/>
    <p:sldId id="322" r:id="rId13"/>
    <p:sldId id="358" r:id="rId14"/>
    <p:sldId id="332" r:id="rId15"/>
    <p:sldId id="360" r:id="rId16"/>
    <p:sldId id="333" r:id="rId17"/>
    <p:sldId id="334" r:id="rId18"/>
    <p:sldId id="335" r:id="rId19"/>
    <p:sldId id="357" r:id="rId20"/>
    <p:sldId id="337" r:id="rId21"/>
    <p:sldId id="338" r:id="rId22"/>
    <p:sldId id="339" r:id="rId23"/>
    <p:sldId id="356" r:id="rId24"/>
    <p:sldId id="340" r:id="rId25"/>
    <p:sldId id="342" r:id="rId26"/>
    <p:sldId id="341" r:id="rId27"/>
    <p:sldId id="354" r:id="rId28"/>
    <p:sldId id="343" r:id="rId29"/>
    <p:sldId id="345" r:id="rId30"/>
    <p:sldId id="344" r:id="rId31"/>
    <p:sldId id="355" r:id="rId3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</p14:sldIdLst>
        </p14:section>
        <p14:section name="3." id="{E5927412-3DB5-4F9F-9A0C-9545AE82B2BE}">
          <p14:sldIdLst>
            <p14:sldId id="352"/>
            <p14:sldId id="353"/>
            <p14:sldId id="359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4"/>
            <p14:sldId id="335"/>
          </p14:sldIdLst>
        </p14:section>
        <p14:section name="4.2-Asservissement" id="{C1CB2348-1594-4526-994D-069CA75B8CCC}">
          <p14:sldIdLst>
            <p14:sldId id="357"/>
            <p14:sldId id="337"/>
            <p14:sldId id="338"/>
            <p14:sldId id="339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  <p14:sldId id="345"/>
            <p14:sldId id="344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1" autoAdjust="0"/>
    <p:restoredTop sz="84317" autoAdjust="0"/>
  </p:normalViewPr>
  <p:slideViewPr>
    <p:cSldViewPr snapToGrid="0">
      <p:cViewPr varScale="1">
        <p:scale>
          <a:sx n="71" d="100"/>
          <a:sy n="71" d="100"/>
        </p:scale>
        <p:origin x="79" y="3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/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Bouton d’arrêt d’urgence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prise en compte de son environnement 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déplacement autonome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/>
      <dgm:t>
        <a:bodyPr/>
        <a:lstStyle/>
        <a:p>
          <a:r>
            <a:rPr lang="fr-FR" b="1">
              <a:solidFill>
                <a:schemeClr val="bg2">
                  <a:lumMod val="25000"/>
                </a:schemeClr>
              </a:solidFill>
            </a:rPr>
            <a:t>Nos exigence</a:t>
          </a:r>
          <a:r>
            <a:rPr lang="fr-FR">
              <a:solidFill>
                <a:schemeClr val="bg2">
                  <a:lumMod val="25000"/>
                </a:schemeClr>
              </a:solidFill>
            </a:rPr>
            <a:t> 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Asservissement en vitesse puis position et angle 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9674F3C4-179D-4C6C-B1DB-CEF19DFE8967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Prise en main facile 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2D081F6C-D459-4635-B10D-0C14E8D6AB2A}" type="parTrans" cxnId="{DF756A74-3291-4C3F-9A84-57492E3D0952}">
      <dgm:prSet/>
      <dgm:spPr/>
      <dgm:t>
        <a:bodyPr/>
        <a:lstStyle/>
        <a:p>
          <a:endParaRPr lang="fr-FR"/>
        </a:p>
      </dgm:t>
    </dgm:pt>
    <dgm:pt modelId="{B7BC1598-4128-4867-85A3-7AEA137D1B47}" type="sibTrans" cxnId="{DF756A74-3291-4C3F-9A84-57492E3D0952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/>
      <dgm:t>
        <a:bodyPr/>
        <a:lstStyle/>
        <a:p>
          <a:r>
            <a:rPr lang="fr-FR">
              <a:solidFill>
                <a:schemeClr val="bg2">
                  <a:lumMod val="25000"/>
                </a:schemeClr>
              </a:solidFill>
            </a:rPr>
            <a:t>développement d’outils facilitant l’amélioration du robot </a:t>
          </a:r>
          <a:endParaRPr lang="fr-FR" dirty="0">
            <a:solidFill>
              <a:schemeClr val="bg2">
                <a:lumMod val="25000"/>
              </a:schemeClr>
            </a:solidFill>
          </a:endParaRP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A585AE10-6223-4929-B072-8E6E5564679C}" type="pres">
      <dgm:prSet presAssocID="{9674F3C4-179D-4C6C-B1DB-CEF19DFE8967}" presName="childNode" presStyleLbl="node1" presStyleIdx="4" presStyleCnt="6">
        <dgm:presLayoutVars>
          <dgm:bulletEnabled val="1"/>
        </dgm:presLayoutVars>
      </dgm:prSet>
      <dgm:spPr/>
    </dgm:pt>
    <dgm:pt modelId="{ADAF5BDA-3AC1-4B59-A3F7-AC10A956A208}" type="pres">
      <dgm:prSet presAssocID="{9674F3C4-179D-4C6C-B1DB-CEF19DFE8967}" presName="aSpace2" presStyleCnt="0"/>
      <dgm:spPr/>
    </dgm:pt>
    <dgm:pt modelId="{81FDADE5-ED60-4F68-BF50-99ADA3F9011D}" type="pres">
      <dgm:prSet presAssocID="{353624F7-1C4C-465B-B3CA-52D86D1B5B6A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BE06241A-2ED3-429C-B984-D06B19EA63CD}" srcId="{B4E70B68-4805-4784-B0BC-6D6C1DBBBB6D}" destId="{353624F7-1C4C-465B-B3CA-52D86D1B5B6A}" srcOrd="2" destOrd="0" parTransId="{E038731F-E142-42DC-85A0-9D7DD089940A}" sibTransId="{84ECE3D2-D449-4BCD-9C0F-1A556F1A35B3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DF756A74-3291-4C3F-9A84-57492E3D0952}" srcId="{B4E70B68-4805-4784-B0BC-6D6C1DBBBB6D}" destId="{9674F3C4-179D-4C6C-B1DB-CEF19DFE8967}" srcOrd="1" destOrd="0" parTransId="{2D081F6C-D459-4635-B10D-0C14E8D6AB2A}" sibTransId="{B7BC1598-4128-4867-85A3-7AEA137D1B47}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9E155C4C-9CF4-4081-B112-728DDFF06DB8}" type="presOf" srcId="{9674F3C4-179D-4C6C-B1DB-CEF19DFE8967}" destId="{A585AE10-6223-4929-B072-8E6E5564679C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8A3AA706-F02C-4A5B-8B14-343F2A4CDF6F}" type="presParOf" srcId="{7206F8AE-B567-4D2F-A7D9-F34724C1682E}" destId="{A585AE10-6223-4929-B072-8E6E5564679C}" srcOrd="2" destOrd="0" presId="urn:microsoft.com/office/officeart/2005/8/layout/lProcess2"/>
    <dgm:cxn modelId="{F54A8067-F68B-4271-A6DF-84C8D1BFFF0C}" type="presParOf" srcId="{7206F8AE-B567-4D2F-A7D9-F34724C1682E}" destId="{ADAF5BDA-3AC1-4B59-A3F7-AC10A956A208}" srcOrd="3" destOrd="0" presId="urn:microsoft.com/office/officeart/2005/8/layout/lProcess2"/>
    <dgm:cxn modelId="{46D9803E-B94C-4A85-AC4D-54B33C135D48}" type="presParOf" srcId="{7206F8AE-B567-4D2F-A7D9-F34724C1682E}" destId="{81FDADE5-ED60-4F68-BF50-99ADA3F9011D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  <a:endParaRPr lang="fr-FR" sz="3800" dirty="0"/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  <a:endParaRPr lang="fr-FR" dirty="0"/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  <a:endParaRPr lang="fr-FR" sz="3800" dirty="0"/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  <a:endParaRPr lang="fr-FR" dirty="0"/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  <a:endParaRPr lang="fr-FR" sz="3700" dirty="0"/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  <a:endParaRPr lang="fr-FR" dirty="0"/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4067" y="0"/>
          <a:ext cx="3913187" cy="541866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2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200" kern="1200" dirty="0"/>
        </a:p>
      </dsp:txBody>
      <dsp:txXfrm>
        <a:off x="4067" y="0"/>
        <a:ext cx="3913187" cy="1625600"/>
      </dsp:txXfrm>
    </dsp:sp>
    <dsp:sp modelId="{0146F358-1017-4C0A-9E7B-AD3AA2CECF2D}">
      <dsp:nvSpPr>
        <dsp:cNvPr id="0" name=""/>
        <dsp:cNvSpPr/>
      </dsp:nvSpPr>
      <dsp:spPr>
        <a:xfrm>
          <a:off x="395386" y="1626063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Bouton d’arrêt d’urgence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26566" y="1657243"/>
        <a:ext cx="3068189" cy="1002191"/>
      </dsp:txXfrm>
    </dsp:sp>
    <dsp:sp modelId="{E95C2BDE-A81B-44DC-B97F-87CFDCFE1BF6}">
      <dsp:nvSpPr>
        <dsp:cNvPr id="0" name=""/>
        <dsp:cNvSpPr/>
      </dsp:nvSpPr>
      <dsp:spPr>
        <a:xfrm>
          <a:off x="395386" y="2854391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prise en compte de son environnement 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26566" y="2885571"/>
        <a:ext cx="3068189" cy="1002191"/>
      </dsp:txXfrm>
    </dsp:sp>
    <dsp:sp modelId="{7F9076E7-41E0-4B12-8CA5-3DFCFF080203}">
      <dsp:nvSpPr>
        <dsp:cNvPr id="0" name=""/>
        <dsp:cNvSpPr/>
      </dsp:nvSpPr>
      <dsp:spPr>
        <a:xfrm>
          <a:off x="395386" y="4082719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déplacement autonome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26566" y="4113899"/>
        <a:ext cx="3068189" cy="1002191"/>
      </dsp:txXfrm>
    </dsp:sp>
    <dsp:sp modelId="{DDAB06AF-9E32-41BC-A99C-411D85E02D3E}">
      <dsp:nvSpPr>
        <dsp:cNvPr id="0" name=""/>
        <dsp:cNvSpPr/>
      </dsp:nvSpPr>
      <dsp:spPr>
        <a:xfrm>
          <a:off x="4210744" y="0"/>
          <a:ext cx="3913187" cy="5418667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200" b="1" kern="1200">
              <a:solidFill>
                <a:schemeClr val="bg2">
                  <a:lumMod val="25000"/>
                </a:schemeClr>
              </a:solidFill>
            </a:rPr>
            <a:t>Nos exigence</a:t>
          </a:r>
          <a:r>
            <a:rPr lang="fr-FR" sz="4200" kern="1200">
              <a:solidFill>
                <a:schemeClr val="bg2">
                  <a:lumMod val="25000"/>
                </a:schemeClr>
              </a:solidFill>
            </a:rPr>
            <a:t> </a:t>
          </a:r>
          <a:endParaRPr lang="fr-FR" sz="42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210744" y="0"/>
        <a:ext cx="3913187" cy="1625600"/>
      </dsp:txXfrm>
    </dsp:sp>
    <dsp:sp modelId="{8ABE891D-5818-4D70-8FE8-9462CE056036}">
      <dsp:nvSpPr>
        <dsp:cNvPr id="0" name=""/>
        <dsp:cNvSpPr/>
      </dsp:nvSpPr>
      <dsp:spPr>
        <a:xfrm>
          <a:off x="4602063" y="1626063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Asservissement en vitesse puis position et angle 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633243" y="1657243"/>
        <a:ext cx="3068189" cy="1002191"/>
      </dsp:txXfrm>
    </dsp:sp>
    <dsp:sp modelId="{A585AE10-6223-4929-B072-8E6E5564679C}">
      <dsp:nvSpPr>
        <dsp:cNvPr id="0" name=""/>
        <dsp:cNvSpPr/>
      </dsp:nvSpPr>
      <dsp:spPr>
        <a:xfrm>
          <a:off x="4602063" y="2854391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Prise en main facile 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633243" y="2885571"/>
        <a:ext cx="3068189" cy="1002191"/>
      </dsp:txXfrm>
    </dsp:sp>
    <dsp:sp modelId="{81FDADE5-ED60-4F68-BF50-99ADA3F9011D}">
      <dsp:nvSpPr>
        <dsp:cNvPr id="0" name=""/>
        <dsp:cNvSpPr/>
      </dsp:nvSpPr>
      <dsp:spPr>
        <a:xfrm>
          <a:off x="4602063" y="4082719"/>
          <a:ext cx="3130549" cy="10645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40005" rIns="5334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100" kern="1200">
              <a:solidFill>
                <a:schemeClr val="bg2">
                  <a:lumMod val="25000"/>
                </a:schemeClr>
              </a:solidFill>
            </a:rPr>
            <a:t>développement d’outils facilitant l’amélioration du robot </a:t>
          </a:r>
          <a:endParaRPr lang="fr-FR" sz="2100" kern="1200" dirty="0">
            <a:solidFill>
              <a:schemeClr val="bg2">
                <a:lumMod val="25000"/>
              </a:schemeClr>
            </a:solidFill>
          </a:endParaRPr>
        </a:p>
      </dsp:txBody>
      <dsp:txXfrm>
        <a:off x="4633243" y="4113899"/>
        <a:ext cx="3068189" cy="100219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  <a:endParaRPr lang="fr-FR" sz="3800" kern="1200" dirty="0"/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  <a:endParaRPr lang="fr-FR" sz="3100" kern="1200" dirty="0"/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  <a:endParaRPr lang="fr-FR" sz="3800" kern="1200" dirty="0"/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  <a:endParaRPr lang="fr-FR" sz="3100" kern="1200" dirty="0"/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  <a:endParaRPr lang="fr-FR" sz="3700" kern="1200" dirty="0"/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  <a:endParaRPr lang="fr-FR" sz="3100" kern="1200" dirty="0"/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Déclenchement d’un </a:t>
            </a:r>
            <a:r>
              <a:rPr lang="fr-FR" sz="1200" dirty="0" err="1"/>
              <a:t>timer</a:t>
            </a:r>
            <a:r>
              <a:rPr lang="fr-FR" sz="1200" dirty="0"/>
              <a:t> à la réception d’un état haut pour éviter les éventuelles couilles d’i2C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30</a:t>
            </a:fld>
            <a:endParaRPr lang="fr-FR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3460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26/04/2017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26/04/2017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26/04/2017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26/04/2017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26/04/2017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6594764" y="699655"/>
            <a:ext cx="3505200" cy="10945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Logo </a:t>
            </a:r>
            <a:r>
              <a:rPr lang="fr-FR" dirty="0" err="1"/>
              <a:t>isen</a:t>
            </a:r>
            <a:r>
              <a:rPr lang="fr-FR" dirty="0"/>
              <a:t>/</a:t>
            </a:r>
            <a:r>
              <a:rPr lang="fr-FR" dirty="0" err="1"/>
              <a:t>yncrea</a:t>
            </a:r>
            <a:r>
              <a:rPr lang="fr-FR" dirty="0"/>
              <a:t> à insérer </a:t>
            </a:r>
            <a:r>
              <a:rPr lang="fr-FR" dirty="0" err="1"/>
              <a:t>qqpart</a:t>
            </a:r>
            <a:endParaRPr lang="fr-FR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60" y="1275550"/>
            <a:ext cx="10742240" cy="4901413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=&gt; On peut se faire un resto ce midi</a:t>
            </a:r>
          </a:p>
        </p:txBody>
      </p:sp>
      <p:sp>
        <p:nvSpPr>
          <p:cNvPr id="9" name="Rectangle 8"/>
          <p:cNvSpPr/>
          <p:nvPr/>
        </p:nvSpPr>
        <p:spPr>
          <a:xfrm>
            <a:off x="6096000" y="1608563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modifier</a:t>
            </a: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12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14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925900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Schéma de communication de </a:t>
            </a:r>
            <a:r>
              <a:rPr lang="fr-FR" sz="3200" dirty="0" err="1"/>
              <a:t>jombi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458429" y="2592319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Equation </a:t>
            </a:r>
            <a:r>
              <a:rPr lang="fr-FR" sz="3200" dirty="0" err="1"/>
              <a:t>arduino</a:t>
            </a:r>
            <a:r>
              <a:rPr lang="fr-FR" sz="3200" dirty="0"/>
              <a:t>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  <p:sp>
        <p:nvSpPr>
          <p:cNvPr id="11" name="Rectangle 10"/>
          <p:cNvSpPr/>
          <p:nvPr/>
        </p:nvSpPr>
        <p:spPr>
          <a:xfrm>
            <a:off x="611560" y="246105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Calculs mathématiques/automatique à insérer </a:t>
            </a:r>
            <a:r>
              <a:rPr lang="fr-FR" sz="3200" dirty="0" err="1"/>
              <a:t>qqpart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2634983" y="208859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a passé 3 mois dessus mais ils sont super réutilisables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63676" y="4036718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Impression 3D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Conception au-delà de nos besoins (déplacement latéral)</a:t>
            </a:r>
          </a:p>
        </p:txBody>
      </p:sp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856745" y="289179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Requête des valeurs depuis la carte mère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534995" y="285337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reprise de </a:t>
            </a:r>
            <a:r>
              <a:rPr lang="fr-FR" sz="3200" dirty="0" err="1"/>
              <a:t>pluggi</a:t>
            </a:r>
            <a:r>
              <a:rPr lang="fr-FR" sz="3200" dirty="0"/>
              <a:t> et modifiée</a:t>
            </a:r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66687" y="1716140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Concept repris de la coupe RIO de l’année dernière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450566" y="2195017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Carte avec une </a:t>
            </a:r>
            <a:r>
              <a:rPr lang="fr-FR" sz="3200" dirty="0" err="1"/>
              <a:t>arduino</a:t>
            </a:r>
            <a:r>
              <a:rPr lang="fr-FR" sz="3200" dirty="0"/>
              <a:t> nano et des ports i2c</a:t>
            </a: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759003" y="166235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/>
              <a:t>Déclenchement d’un timer 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31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fr-FR" sz="2400" b="1" dirty="0">
                <a:solidFill>
                  <a:schemeClr val="bg2">
                    <a:lumMod val="25000"/>
                  </a:schemeClr>
                </a:solidFill>
              </a:rPr>
              <a:t>Cahier des charges</a:t>
            </a: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 imposé: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Bouton d’arrêt d’urgence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prise en compte de son environnement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déplacement autonome</a:t>
            </a:r>
          </a:p>
          <a:p>
            <a:pPr marL="0" indent="0">
              <a:buNone/>
            </a:pPr>
            <a:endParaRPr lang="fr-FR" sz="2400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r>
              <a:rPr lang="fr-FR" sz="2400" b="1" dirty="0">
                <a:solidFill>
                  <a:schemeClr val="bg2">
                    <a:lumMod val="25000"/>
                  </a:schemeClr>
                </a:solidFill>
              </a:rPr>
              <a:t>Nos exigence</a:t>
            </a:r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Asservissement en vitesse puis position et angle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Prise en main facile </a:t>
            </a:r>
          </a:p>
          <a:p>
            <a:r>
              <a:rPr lang="fr-FR" sz="2400" dirty="0">
                <a:solidFill>
                  <a:schemeClr val="bg2">
                    <a:lumMod val="25000"/>
                  </a:schemeClr>
                </a:solidFill>
              </a:rPr>
              <a:t>	développement d’outils facilitant l’amélioration du robot </a:t>
            </a:r>
          </a:p>
          <a:p>
            <a:pPr marL="0" indent="0">
              <a:buNone/>
            </a:pPr>
            <a:endParaRPr lang="fr-FR" sz="2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projet- 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1</a:t>
            </a:r>
            <a:r>
              <a:rPr lang="fr-FR" dirty="0"/>
              <a:t> </a:t>
            </a:r>
            <a:endParaRPr lang="x-none" altLang="fr-FR" dirty="0">
              <a:solidFill>
                <a:schemeClr val="bg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99832" y="1907256"/>
            <a:ext cx="3812182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  <p:graphicFrame>
        <p:nvGraphicFramePr>
          <p:cNvPr id="2" name="Diagramme 1"/>
          <p:cNvGraphicFramePr/>
          <p:nvPr>
            <p:extLst>
              <p:ext uri="{D42A27DB-BD31-4B8C-83A1-F6EECF244321}">
                <p14:modId xmlns:p14="http://schemas.microsoft.com/office/powerpoint/2010/main" val="129670741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2.31-BLABLA </a:t>
            </a:r>
            <a:r>
              <a:rPr lang="fr-FR" dirty="0" err="1">
                <a:solidFill>
                  <a:schemeClr val="bg2">
                    <a:lumMod val="25000"/>
                  </a:schemeClr>
                </a:solidFill>
              </a:rPr>
              <a:t>d’arthur</a:t>
            </a:r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 2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Rectangle 11"/>
          <p:cNvSpPr/>
          <p:nvPr/>
        </p:nvSpPr>
        <p:spPr>
          <a:xfrm>
            <a:off x="2946827" y="2215602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Faut réduire le </a:t>
            </a:r>
            <a:r>
              <a:rPr lang="fr-FR" sz="3200" dirty="0" err="1"/>
              <a:t>blabla</a:t>
            </a:r>
            <a:r>
              <a:rPr lang="fr-FR" sz="3200" dirty="0"/>
              <a:t> </a:t>
            </a:r>
            <a:r>
              <a:rPr lang="fr-FR" sz="3200" dirty="0" err="1"/>
              <a:t>d’arthur</a:t>
            </a:r>
            <a:endParaRPr lang="fr-FR" sz="3200" dirty="0"/>
          </a:p>
        </p:txBody>
      </p:sp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Gestion de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413862" y="2130952"/>
            <a:ext cx="8709212" cy="2680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Planning à mettre ?</a:t>
            </a:r>
            <a:br>
              <a:rPr lang="fr-FR" sz="3200" dirty="0"/>
            </a:br>
            <a:r>
              <a:rPr lang="fr-FR" sz="3200" dirty="0"/>
              <a:t>Liste des tâches principales à mettre ?</a:t>
            </a:r>
          </a:p>
        </p:txBody>
      </p:sp>
    </p:spTree>
    <p:extLst>
      <p:ext uri="{BB962C8B-B14F-4D97-AF65-F5344CB8AC3E}">
        <p14:creationId xmlns:p14="http://schemas.microsoft.com/office/powerpoint/2010/main" val="2935721839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454</TotalTime>
  <Words>709</Words>
  <Application>Microsoft Office PowerPoint</Application>
  <PresentationFormat>Grand écran</PresentationFormat>
  <Paragraphs>265</Paragraphs>
  <Slides>31</Slides>
  <Notes>29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117</cp:revision>
  <dcterms:created xsi:type="dcterms:W3CDTF">2017-04-14T11:52:47Z</dcterms:created>
  <dcterms:modified xsi:type="dcterms:W3CDTF">2017-04-26T15:39:58Z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